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01A"/>
    <a:srgbClr val="FFC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70" d="100"/>
          <a:sy n="70" d="100"/>
        </p:scale>
        <p:origin x="-7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D9C7F-C8D1-4BEF-A5C8-409B4CFF7DF8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B0A38-D7D2-4D03-89A2-5584C071F2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1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Schmitt,</a:t>
            </a:r>
            <a:r>
              <a:rPr lang="en-US" baseline="0" dirty="0" smtClean="0"/>
              <a:t> 2012: Three layers of engagement, from object oriented to social engagement.</a:t>
            </a:r>
          </a:p>
          <a:p>
            <a:r>
              <a:rPr lang="en-US" baseline="0" dirty="0" smtClean="0"/>
              <a:t>Kaufmann </a:t>
            </a:r>
            <a:r>
              <a:rPr lang="en-US" i="1" baseline="0" dirty="0" smtClean="0"/>
              <a:t>et al</a:t>
            </a:r>
            <a:r>
              <a:rPr lang="en-US" i="0" baseline="0" dirty="0" smtClean="0"/>
              <a:t> 2012, from browser to committed active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9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73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Those</a:t>
            </a:r>
            <a:r>
              <a:rPr lang="en-US" baseline="0" dirty="0" smtClean="0"/>
              <a:t> significant elements in the co-creation literature (expressiveness, emotions, commitment and trust) can be found in the brand love model presented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02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23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12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5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B0A38-D7D2-4D03-89A2-5584C071F2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06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BD10-E3C1-4F25-BF6E-9C0070E48472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7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431F-A4BF-4DE7-BA3D-230F643E870E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0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A583-784B-400E-B275-B939B85F264C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9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57E4-81B1-4BD6-B818-643A891A5D15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3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D8BA-F4A2-4673-9777-A8B11D9CDEB9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61D3-0856-4D02-BD95-A33A1BA50A65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8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3C05E-02A8-4613-89CF-D9D32925B348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0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827D-8A42-4B9B-85E2-A532EF11BBD2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62B7-01FB-46FB-8AE7-8BEAFAF13135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7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F7B7-EF83-42A8-9DEC-0F84B748588B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3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0ECB-B444-4AE4-B79A-95612A9A8E6A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4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9E8F9-3F7E-4F5A-8F1A-C49E89ACC79B}" type="datetime1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3E558-E611-4AB5-A349-D1C995B7A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53457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4</a:t>
            </a:r>
            <a:r>
              <a:rPr lang="en-US" sz="2400" b="1" baseline="30000" dirty="0" smtClean="0">
                <a:solidFill>
                  <a:srgbClr val="FFC266"/>
                </a:solidFill>
              </a:rPr>
              <a:t>th</a:t>
            </a:r>
            <a:r>
              <a:rPr lang="en-US" sz="2400" b="1" dirty="0" smtClean="0">
                <a:solidFill>
                  <a:srgbClr val="FFC266"/>
                </a:solidFill>
              </a:rPr>
              <a:t> International Consumer Brand Relationships Conference</a:t>
            </a:r>
            <a:endParaRPr lang="en-US" sz="2400" b="1" dirty="0">
              <a:solidFill>
                <a:srgbClr val="FFC2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505" y="2296142"/>
            <a:ext cx="1129635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C266"/>
                </a:solidFill>
              </a:rPr>
              <a:t>Exploring Consumer- Brand Relationships: </a:t>
            </a:r>
            <a:r>
              <a:rPr lang="en-GB" sz="3600" smtClean="0">
                <a:solidFill>
                  <a:srgbClr val="FFC266"/>
                </a:solidFill>
              </a:rPr>
              <a:t>synthesizing </a:t>
            </a:r>
            <a:r>
              <a:rPr lang="en-GB" sz="4400" b="1" smtClean="0">
                <a:solidFill>
                  <a:srgbClr val="FFC266"/>
                </a:solidFill>
              </a:rPr>
              <a:t>behavioural </a:t>
            </a:r>
            <a:r>
              <a:rPr lang="en-GB" sz="4400" b="1" dirty="0" smtClean="0">
                <a:solidFill>
                  <a:srgbClr val="FFC266"/>
                </a:solidFill>
              </a:rPr>
              <a:t>branding</a:t>
            </a:r>
            <a:r>
              <a:rPr lang="en-GB" sz="3600" dirty="0" smtClean="0">
                <a:solidFill>
                  <a:srgbClr val="FFC266"/>
                </a:solidFill>
              </a:rPr>
              <a:t>, </a:t>
            </a:r>
            <a:r>
              <a:rPr lang="en-GB" sz="4400" b="1" dirty="0" smtClean="0">
                <a:solidFill>
                  <a:srgbClr val="FFC266"/>
                </a:solidFill>
              </a:rPr>
              <a:t>brand love </a:t>
            </a:r>
            <a:r>
              <a:rPr lang="en-GB" sz="3600" dirty="0" smtClean="0">
                <a:solidFill>
                  <a:srgbClr val="FFC266"/>
                </a:solidFill>
              </a:rPr>
              <a:t>and brand </a:t>
            </a:r>
            <a:r>
              <a:rPr lang="en-GB" sz="4400" b="1" dirty="0" smtClean="0">
                <a:solidFill>
                  <a:srgbClr val="FFC266"/>
                </a:solidFill>
              </a:rPr>
              <a:t>co-creation</a:t>
            </a:r>
            <a:endParaRPr lang="en-US" sz="4400" b="1" dirty="0">
              <a:solidFill>
                <a:srgbClr val="FFC2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8129" y="5596596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2400" b="1" dirty="0">
              <a:solidFill>
                <a:srgbClr val="FFC2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18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How consumers relate to brands?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33041" t="15625" r="29840" b="7791"/>
          <a:stretch/>
        </p:blipFill>
        <p:spPr>
          <a:xfrm>
            <a:off x="292159" y="422908"/>
            <a:ext cx="4829578" cy="56023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2159" y="6062838"/>
            <a:ext cx="4829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266"/>
                </a:solidFill>
              </a:rPr>
              <a:t>Schmitt, 2012</a:t>
            </a:r>
            <a:endParaRPr lang="en-US" sz="1400" b="1" dirty="0">
              <a:solidFill>
                <a:srgbClr val="FFC26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/>
          <a:srcRect l="17832" t="27752" r="27098" b="21689"/>
          <a:stretch/>
        </p:blipFill>
        <p:spPr>
          <a:xfrm>
            <a:off x="5284004" y="2468285"/>
            <a:ext cx="6801134" cy="35106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84004" y="6029106"/>
            <a:ext cx="4829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266"/>
                </a:solidFill>
              </a:rPr>
              <a:t>Kaufmann </a:t>
            </a:r>
            <a:r>
              <a:rPr lang="en-US" sz="1400" b="1" i="1" dirty="0" smtClean="0">
                <a:solidFill>
                  <a:srgbClr val="FFC266"/>
                </a:solidFill>
              </a:rPr>
              <a:t>et al, 2012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4004" y="923853"/>
            <a:ext cx="66594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Through a process involving meaning seeking, self- expression, emotions and social, intrinsic rewards.</a:t>
            </a:r>
            <a:endParaRPr lang="en-US" sz="2800" b="1" dirty="0">
              <a:solidFill>
                <a:srgbClr val="FFC2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The brand as social construct: The role of Co-creation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866" y="1164475"/>
            <a:ext cx="116136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C266"/>
                </a:solidFill>
              </a:rPr>
              <a:t>An ongoing marketing dialogue among all stakeholders demonstrated as active participation in a brand community.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9866" y="2127760"/>
            <a:ext cx="11613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 smtClean="0">
                <a:solidFill>
                  <a:srgbClr val="FFC266"/>
                </a:solidFill>
              </a:rPr>
              <a:t>Significantly enabled by the expansion of the social media</a:t>
            </a:r>
            <a:endParaRPr lang="en-US" sz="2400" b="1" i="1" dirty="0">
              <a:solidFill>
                <a:srgbClr val="FFC26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9558" y="3275463"/>
            <a:ext cx="11259403" cy="25794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8001A"/>
                </a:solidFill>
              </a:rPr>
              <a:t>Consumers-members of the brand community: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8001A"/>
                </a:solidFill>
              </a:rPr>
              <a:t>Act as brand missionaries/ ambassadors, attracting and introducing new members to the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8001A"/>
                </a:solidFill>
              </a:rPr>
              <a:t>Willingly accept new products or brand extensions, they might even participate in their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8001A"/>
                </a:solidFill>
              </a:rPr>
              <a:t>Support and defend the brand in times of crisis</a:t>
            </a:r>
          </a:p>
        </p:txBody>
      </p:sp>
    </p:spTree>
    <p:extLst>
      <p:ext uri="{BB962C8B-B14F-4D97-AF65-F5344CB8AC3E}">
        <p14:creationId xmlns:p14="http://schemas.microsoft.com/office/powerpoint/2010/main" val="57031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The brand as social construct: The role of Co-creation (2)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9866" y="1164475"/>
            <a:ext cx="11613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From the literature review on co-creation: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8424" y="1826143"/>
            <a:ext cx="1056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Co-creation is the end state: a relationship based on emotions and value sharing precedes.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2" name="Striped Right Arrow 1"/>
          <p:cNvSpPr/>
          <p:nvPr/>
        </p:nvSpPr>
        <p:spPr>
          <a:xfrm>
            <a:off x="400929" y="2087753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8423" y="3089807"/>
            <a:ext cx="10565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To become active member in the brand community the consumer must trust the brand and share a feeling of commitment to the community.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1" name="Striped Right Arrow 10"/>
          <p:cNvSpPr/>
          <p:nvPr/>
        </p:nvSpPr>
        <p:spPr>
          <a:xfrm>
            <a:off x="400928" y="3351417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15329" y="4566473"/>
            <a:ext cx="1056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In this marketing dialogue, employees act as access points</a:t>
            </a:r>
            <a:r>
              <a:rPr lang="en-US" sz="2800" b="1" baseline="30000" dirty="0" smtClean="0">
                <a:solidFill>
                  <a:srgbClr val="FFC266"/>
                </a:solidFill>
              </a:rPr>
              <a:t>1</a:t>
            </a:r>
            <a:r>
              <a:rPr lang="en-US" sz="2800" b="1" dirty="0" smtClean="0">
                <a:solidFill>
                  <a:srgbClr val="FFC266"/>
                </a:solidFill>
              </a:rPr>
              <a:t> and their behavior impacts the co-creating process.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3" name="Striped Right Arrow 12"/>
          <p:cNvSpPr/>
          <p:nvPr/>
        </p:nvSpPr>
        <p:spPr>
          <a:xfrm>
            <a:off x="337834" y="4828083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6478" y="5798138"/>
            <a:ext cx="1194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aseline="30000" dirty="0" smtClean="0">
                <a:solidFill>
                  <a:srgbClr val="FFC266"/>
                </a:solidFill>
              </a:rPr>
              <a:t>1</a:t>
            </a:r>
            <a:r>
              <a:rPr lang="en-US" dirty="0" smtClean="0">
                <a:solidFill>
                  <a:srgbClr val="FFC266"/>
                </a:solidFill>
              </a:rPr>
              <a:t>: Hatch and Schultz, 2010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9157647" y="2266993"/>
            <a:ext cx="1473959" cy="0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476232" y="2780250"/>
            <a:ext cx="1922061" cy="17387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997121" y="3998676"/>
            <a:ext cx="1264694" cy="1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745103" y="4024426"/>
            <a:ext cx="2149523" cy="2"/>
          </a:xfrm>
          <a:prstGeom prst="line">
            <a:avLst/>
          </a:prstGeom>
          <a:ln w="28575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4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9" grpId="0"/>
      <p:bldP spid="11" grpId="0" animBg="1"/>
      <p:bldP spid="12" grpId="0"/>
      <p:bldP spid="13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About brand love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96286" y="973581"/>
            <a:ext cx="10604311" cy="407178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81209" y="5045363"/>
            <a:ext cx="4829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C266"/>
                </a:solidFill>
              </a:rPr>
              <a:t>Loureiro</a:t>
            </a:r>
            <a:r>
              <a:rPr lang="en-US" sz="1400" b="1" dirty="0" smtClean="0">
                <a:solidFill>
                  <a:srgbClr val="FFC266"/>
                </a:solidFill>
              </a:rPr>
              <a:t>, Kaufmann, </a:t>
            </a:r>
            <a:r>
              <a:rPr lang="en-US" sz="1400" b="1" dirty="0" err="1" smtClean="0">
                <a:solidFill>
                  <a:srgbClr val="FFC266"/>
                </a:solidFill>
              </a:rPr>
              <a:t>Vrontis</a:t>
            </a:r>
            <a:r>
              <a:rPr lang="en-US" sz="1400" b="1" dirty="0" smtClean="0">
                <a:solidFill>
                  <a:srgbClr val="FFC266"/>
                </a:solidFill>
              </a:rPr>
              <a:t>, 2012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380" y="5347163"/>
            <a:ext cx="11547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C266"/>
                </a:solidFill>
              </a:rPr>
              <a:t>How can Brand Love Impact the Co-Creating </a:t>
            </a:r>
            <a:r>
              <a:rPr lang="en-US" sz="2400" b="1" dirty="0" err="1" smtClean="0">
                <a:solidFill>
                  <a:srgbClr val="FFC266"/>
                </a:solidFill>
              </a:rPr>
              <a:t>Behaviour</a:t>
            </a:r>
            <a:r>
              <a:rPr lang="en-US" sz="2400" b="1" dirty="0" smtClean="0">
                <a:solidFill>
                  <a:srgbClr val="FFC266"/>
                </a:solidFill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380" y="5808828"/>
            <a:ext cx="11547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C266"/>
                </a:solidFill>
              </a:rPr>
              <a:t>Is loyalty an antecedent or an outcome of Co-Creating </a:t>
            </a:r>
            <a:r>
              <a:rPr lang="en-US" sz="2400" b="1" dirty="0" err="1" smtClean="0">
                <a:solidFill>
                  <a:srgbClr val="FFC266"/>
                </a:solidFill>
              </a:rPr>
              <a:t>Behaviour</a:t>
            </a:r>
            <a:r>
              <a:rPr lang="en-US" sz="2400" b="1" dirty="0" smtClean="0">
                <a:solidFill>
                  <a:srgbClr val="FFC266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7178722" y="0"/>
            <a:ext cx="47647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8001A"/>
                </a:solidFill>
              </a:rPr>
              <a:t>About loyalty and co-creation</a:t>
            </a:r>
          </a:p>
          <a:p>
            <a:endParaRPr lang="en-US" sz="2400" b="1" dirty="0">
              <a:solidFill>
                <a:srgbClr val="08001A"/>
              </a:solidFill>
            </a:endParaRPr>
          </a:p>
          <a:p>
            <a:r>
              <a:rPr lang="en-US" sz="2400" b="1" dirty="0" smtClean="0">
                <a:solidFill>
                  <a:srgbClr val="08001A"/>
                </a:solidFill>
              </a:rPr>
              <a:t>No consensus, so far. </a:t>
            </a:r>
          </a:p>
          <a:p>
            <a:endParaRPr lang="en-US" sz="2400" b="1" dirty="0" smtClean="0">
              <a:solidFill>
                <a:srgbClr val="08001A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8001A"/>
                </a:solidFill>
              </a:rPr>
              <a:t>Loyalty is the outcome of the strong bonds in the brand community </a:t>
            </a:r>
            <a:r>
              <a:rPr lang="en-US" sz="2000" b="1" dirty="0" smtClean="0">
                <a:solidFill>
                  <a:srgbClr val="08001A"/>
                </a:solidFill>
              </a:rPr>
              <a:t>(</a:t>
            </a:r>
            <a:r>
              <a:rPr lang="en-GB" sz="2000" dirty="0" err="1">
                <a:solidFill>
                  <a:srgbClr val="08001A"/>
                </a:solidFill>
              </a:rPr>
              <a:t>Casaló</a:t>
            </a:r>
            <a:r>
              <a:rPr lang="en-GB" sz="2000" dirty="0">
                <a:solidFill>
                  <a:srgbClr val="08001A"/>
                </a:solidFill>
              </a:rPr>
              <a:t>, </a:t>
            </a:r>
            <a:r>
              <a:rPr lang="en-GB" sz="2000" dirty="0" err="1">
                <a:solidFill>
                  <a:srgbClr val="08001A"/>
                </a:solidFill>
              </a:rPr>
              <a:t>Flavián</a:t>
            </a:r>
            <a:r>
              <a:rPr lang="en-GB" sz="2000" dirty="0">
                <a:solidFill>
                  <a:srgbClr val="08001A"/>
                </a:solidFill>
              </a:rPr>
              <a:t>, </a:t>
            </a:r>
            <a:r>
              <a:rPr lang="en-GB" sz="2000" dirty="0" err="1">
                <a:solidFill>
                  <a:srgbClr val="08001A"/>
                </a:solidFill>
              </a:rPr>
              <a:t>Guinalíu</a:t>
            </a:r>
            <a:r>
              <a:rPr lang="en-GB" sz="2000" dirty="0">
                <a:solidFill>
                  <a:srgbClr val="08001A"/>
                </a:solidFill>
              </a:rPr>
              <a:t>, 2007; Muniz and </a:t>
            </a:r>
            <a:r>
              <a:rPr lang="en-GB" sz="2000" dirty="0" err="1">
                <a:solidFill>
                  <a:srgbClr val="08001A"/>
                </a:solidFill>
              </a:rPr>
              <a:t>O’Guinn</a:t>
            </a:r>
            <a:r>
              <a:rPr lang="en-GB" sz="2000" dirty="0">
                <a:solidFill>
                  <a:srgbClr val="08001A"/>
                </a:solidFill>
              </a:rPr>
              <a:t>, 2001; </a:t>
            </a:r>
            <a:r>
              <a:rPr lang="en-GB" sz="2000" dirty="0" err="1">
                <a:solidFill>
                  <a:srgbClr val="08001A"/>
                </a:solidFill>
              </a:rPr>
              <a:t>Algesheimer</a:t>
            </a:r>
            <a:r>
              <a:rPr lang="en-GB" sz="2000" dirty="0">
                <a:solidFill>
                  <a:srgbClr val="08001A"/>
                </a:solidFill>
              </a:rPr>
              <a:t> </a:t>
            </a:r>
            <a:r>
              <a:rPr lang="en-GB" sz="2000" i="1" dirty="0">
                <a:solidFill>
                  <a:srgbClr val="08001A"/>
                </a:solidFill>
              </a:rPr>
              <a:t>et al.</a:t>
            </a:r>
            <a:r>
              <a:rPr lang="en-GB" sz="2000" dirty="0">
                <a:solidFill>
                  <a:srgbClr val="08001A"/>
                </a:solidFill>
              </a:rPr>
              <a:t>, </a:t>
            </a:r>
            <a:r>
              <a:rPr lang="en-GB" sz="2000" dirty="0" smtClean="0">
                <a:solidFill>
                  <a:srgbClr val="08001A"/>
                </a:solidFill>
              </a:rPr>
              <a:t>2005)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8001A"/>
                </a:solidFill>
              </a:rPr>
              <a:t>Co-creating behavior is the outcome of loyalty, a demonstration of </a:t>
            </a:r>
            <a:r>
              <a:rPr lang="en-US" sz="2400" b="1" i="1" dirty="0" smtClean="0">
                <a:solidFill>
                  <a:srgbClr val="08001A"/>
                </a:solidFill>
              </a:rPr>
              <a:t>extreme loyalty.</a:t>
            </a:r>
            <a:r>
              <a:rPr lang="en-US" sz="2400" b="1" dirty="0" smtClean="0">
                <a:solidFill>
                  <a:srgbClr val="08001A"/>
                </a:solidFill>
              </a:rPr>
              <a:t> </a:t>
            </a:r>
            <a:r>
              <a:rPr lang="en-US" sz="2000" b="1" dirty="0" smtClean="0">
                <a:solidFill>
                  <a:srgbClr val="08001A"/>
                </a:solidFill>
              </a:rPr>
              <a:t>(</a:t>
            </a:r>
            <a:r>
              <a:rPr lang="en-GB" sz="2000" dirty="0" smtClean="0">
                <a:solidFill>
                  <a:srgbClr val="08001A"/>
                </a:solidFill>
              </a:rPr>
              <a:t>Kaufmann </a:t>
            </a:r>
            <a:r>
              <a:rPr lang="en-GB" sz="2000" i="1" dirty="0" smtClean="0">
                <a:solidFill>
                  <a:srgbClr val="08001A"/>
                </a:solidFill>
              </a:rPr>
              <a:t>et al, 2012</a:t>
            </a:r>
            <a:r>
              <a:rPr lang="en-GB" sz="2000" dirty="0" smtClean="0">
                <a:solidFill>
                  <a:srgbClr val="08001A"/>
                </a:solidFill>
              </a:rPr>
              <a:t>)</a:t>
            </a:r>
            <a:endParaRPr lang="en-GB" sz="2000" dirty="0">
              <a:solidFill>
                <a:srgbClr val="0800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64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The initial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91" y="883581"/>
            <a:ext cx="10824355" cy="43617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30391" y="5364488"/>
            <a:ext cx="4829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266"/>
                </a:solidFill>
              </a:rPr>
              <a:t>Kaufmann, Manarioti, 2015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9405" y="5678251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C266"/>
                </a:solidFill>
              </a:rPr>
              <a:t>In this context, how is employee behavior related?</a:t>
            </a:r>
          </a:p>
        </p:txBody>
      </p:sp>
    </p:spTree>
    <p:extLst>
      <p:ext uri="{BB962C8B-B14F-4D97-AF65-F5344CB8AC3E}">
        <p14:creationId xmlns:p14="http://schemas.microsoft.com/office/powerpoint/2010/main" val="420512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About </a:t>
            </a:r>
            <a:r>
              <a:rPr lang="en-US" sz="2400" b="1" dirty="0" err="1" smtClean="0">
                <a:solidFill>
                  <a:srgbClr val="FFC266"/>
                </a:solidFill>
              </a:rPr>
              <a:t>behavioural</a:t>
            </a:r>
            <a:r>
              <a:rPr lang="en-US" sz="2400" b="1" dirty="0" smtClean="0">
                <a:solidFill>
                  <a:srgbClr val="FFC266"/>
                </a:solidFill>
              </a:rPr>
              <a:t> branding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8423" y="1201742"/>
            <a:ext cx="10565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Consumers connect easier to brands with distinctive human traits and employees acting in brand consistent manner </a:t>
            </a:r>
            <a:r>
              <a:rPr lang="en-US" sz="2800" b="1" i="1" dirty="0" smtClean="0">
                <a:solidFill>
                  <a:srgbClr val="FFC266"/>
                </a:solidFill>
              </a:rPr>
              <a:t>humanize</a:t>
            </a:r>
            <a:r>
              <a:rPr lang="en-US" sz="2800" b="1" dirty="0" smtClean="0">
                <a:solidFill>
                  <a:srgbClr val="FFC266"/>
                </a:solidFill>
              </a:rPr>
              <a:t> the brand, enabling the connection.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2" name="Striped Right Arrow 1"/>
          <p:cNvSpPr/>
          <p:nvPr/>
        </p:nvSpPr>
        <p:spPr>
          <a:xfrm>
            <a:off x="400928" y="1463352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8424" y="2622497"/>
            <a:ext cx="10565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When brands are humanized, consumption becomes a social act, providing the consumers with intrinsic rewards. The employee behavior can be perceived as the brand returning the love.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1" name="Striped Right Arrow 10"/>
          <p:cNvSpPr/>
          <p:nvPr/>
        </p:nvSpPr>
        <p:spPr>
          <a:xfrm>
            <a:off x="400929" y="2884107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8423" y="4115773"/>
            <a:ext cx="10565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The employee behavior determines the quality of the brand experience, and ultimately the level of co-creation, through engagement and organizational self disclosure</a:t>
            </a:r>
            <a:r>
              <a:rPr lang="en-US" sz="2800" b="1" baseline="30000" dirty="0" smtClean="0">
                <a:solidFill>
                  <a:srgbClr val="FFC266"/>
                </a:solidFill>
              </a:rPr>
              <a:t>2</a:t>
            </a:r>
            <a:r>
              <a:rPr lang="en-US" sz="2800" b="1" dirty="0" smtClean="0">
                <a:solidFill>
                  <a:srgbClr val="FFC266"/>
                </a:solidFill>
              </a:rPr>
              <a:t>. 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3" name="Striped Right Arrow 12"/>
          <p:cNvSpPr/>
          <p:nvPr/>
        </p:nvSpPr>
        <p:spPr>
          <a:xfrm>
            <a:off x="400928" y="4377383"/>
            <a:ext cx="914400" cy="450376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6478" y="5798138"/>
            <a:ext cx="1194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aseline="30000" dirty="0" smtClean="0">
                <a:solidFill>
                  <a:srgbClr val="FFC266"/>
                </a:solidFill>
              </a:rPr>
              <a:t>2</a:t>
            </a:r>
            <a:r>
              <a:rPr lang="en-US" dirty="0" smtClean="0">
                <a:solidFill>
                  <a:srgbClr val="FFC266"/>
                </a:solidFill>
              </a:rPr>
              <a:t>: Hatch and Schultz, 2010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2293185"/>
            <a:ext cx="12191999" cy="2084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8001A"/>
                </a:solidFill>
              </a:rPr>
              <a:t>Can the brand building </a:t>
            </a:r>
            <a:r>
              <a:rPr lang="en-US" sz="2800" b="1" dirty="0" err="1">
                <a:solidFill>
                  <a:srgbClr val="08001A"/>
                </a:solidFill>
              </a:rPr>
              <a:t>behaviour</a:t>
            </a:r>
            <a:r>
              <a:rPr lang="en-US" sz="2800" b="1" dirty="0">
                <a:solidFill>
                  <a:srgbClr val="08001A"/>
                </a:solidFill>
              </a:rPr>
              <a:t> of the personnel impact the development of co-creating </a:t>
            </a:r>
            <a:r>
              <a:rPr lang="en-US" sz="2800" b="1" dirty="0" err="1">
                <a:solidFill>
                  <a:srgbClr val="08001A"/>
                </a:solidFill>
              </a:rPr>
              <a:t>behaviour</a:t>
            </a:r>
            <a:r>
              <a:rPr lang="en-US" sz="2800" b="1" dirty="0">
                <a:solidFill>
                  <a:srgbClr val="08001A"/>
                </a:solidFill>
              </a:rPr>
              <a:t>, directly or through the mediation of brand love?</a:t>
            </a:r>
          </a:p>
        </p:txBody>
      </p:sp>
    </p:spTree>
    <p:extLst>
      <p:ext uri="{BB962C8B-B14F-4D97-AF65-F5344CB8AC3E}">
        <p14:creationId xmlns:p14="http://schemas.microsoft.com/office/powerpoint/2010/main" val="351451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9" grpId="0"/>
      <p:bldP spid="11" grpId="0" animBg="1"/>
      <p:bldP spid="12" grpId="0"/>
      <p:bldP spid="13" grpId="0" animBg="1"/>
      <p:bldP spid="3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The proposed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89" y="860339"/>
            <a:ext cx="11395881" cy="44082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0391" y="5364488"/>
            <a:ext cx="4829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266"/>
                </a:solidFill>
              </a:rPr>
              <a:t>Kaufmann, Manarioti, 2015</a:t>
            </a:r>
            <a:endParaRPr lang="en-US" sz="1400" b="1" dirty="0">
              <a:solidFill>
                <a:srgbClr val="FFC2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8129" y="302752"/>
            <a:ext cx="1108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C266"/>
                </a:solidFill>
              </a:rPr>
              <a:t>Further research and managerial implications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433723"/>
            <a:ext cx="12085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266"/>
                </a:solidFill>
              </a:rPr>
              <a:t>Hans Ruediger Kaufmann, Agapi Manarioti</a:t>
            </a:r>
            <a:endParaRPr lang="en-US" sz="1400" b="1" dirty="0">
              <a:solidFill>
                <a:srgbClr val="FFC2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8421" y="1020166"/>
            <a:ext cx="105650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The model will be validated through qualitative and quantitative research, that will be undertaken in Cyprus, focused on the hedonic industry of cosmetics.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8421" y="2405161"/>
            <a:ext cx="10565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Later, it must be also tested to different industries and cultures and also to online contexts with no geographical boundaries.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8421" y="3511501"/>
            <a:ext cx="10565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266"/>
                </a:solidFill>
              </a:rPr>
              <a:t>The integration of brand love, </a:t>
            </a:r>
            <a:r>
              <a:rPr lang="en-US" sz="2800" b="1" dirty="0" err="1" smtClean="0">
                <a:solidFill>
                  <a:srgbClr val="FFC266"/>
                </a:solidFill>
              </a:rPr>
              <a:t>behavioural</a:t>
            </a:r>
            <a:r>
              <a:rPr lang="en-US" sz="2800" b="1" dirty="0" smtClean="0">
                <a:solidFill>
                  <a:srgbClr val="FFC266"/>
                </a:solidFill>
              </a:rPr>
              <a:t> branding and co-creation provides practitioners with a novel approach on commitment and participation and a better understanding of the dynamics of consumer brand relationships.</a:t>
            </a:r>
            <a:endParaRPr lang="en-US" sz="2800" b="1" dirty="0">
              <a:solidFill>
                <a:srgbClr val="FFC2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8421" y="5418888"/>
            <a:ext cx="10565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rgbClr val="FFC266"/>
                </a:solidFill>
              </a:rPr>
              <a:t>Thank you.</a:t>
            </a:r>
            <a:endParaRPr lang="en-US" sz="5400" b="1" dirty="0">
              <a:solidFill>
                <a:srgbClr val="FFC2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654</Words>
  <Application>Microsoft Office PowerPoint</Application>
  <PresentationFormat>Custom</PresentationFormat>
  <Paragraphs>65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Agapi M.</dc:creator>
  <cp:lastModifiedBy>EDP</cp:lastModifiedBy>
  <cp:revision>25</cp:revision>
  <dcterms:created xsi:type="dcterms:W3CDTF">2015-05-17T09:06:20Z</dcterms:created>
  <dcterms:modified xsi:type="dcterms:W3CDTF">2015-05-22T09:53:30Z</dcterms:modified>
</cp:coreProperties>
</file>